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 id="2147483806" r:id="rId10"/>
  </p:sldMasterIdLst>
  <p:notesMasterIdLst>
    <p:notesMasterId r:id="rId30"/>
  </p:notesMasterIdLst>
  <p:handoutMasterIdLst>
    <p:handoutMasterId r:id="rId31"/>
  </p:handoutMasterIdLst>
  <p:sldIdLst>
    <p:sldId id="256" r:id="rId11"/>
    <p:sldId id="286" r:id="rId12"/>
    <p:sldId id="285" r:id="rId13"/>
    <p:sldId id="257" r:id="rId14"/>
    <p:sldId id="288" r:id="rId15"/>
    <p:sldId id="289" r:id="rId16"/>
    <p:sldId id="290" r:id="rId17"/>
    <p:sldId id="287" r:id="rId18"/>
    <p:sldId id="292" r:id="rId19"/>
    <p:sldId id="293" r:id="rId20"/>
    <p:sldId id="295" r:id="rId21"/>
    <p:sldId id="296" r:id="rId22"/>
    <p:sldId id="297" r:id="rId23"/>
    <p:sldId id="294" r:id="rId24"/>
    <p:sldId id="299" r:id="rId25"/>
    <p:sldId id="298" r:id="rId26"/>
    <p:sldId id="300" r:id="rId27"/>
    <p:sldId id="291" r:id="rId28"/>
    <p:sldId id="25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3" autoAdjust="0"/>
    <p:restoredTop sz="99728" autoAdjust="0"/>
  </p:normalViewPr>
  <p:slideViewPr>
    <p:cSldViewPr snapToGrid="0">
      <p:cViewPr varScale="1">
        <p:scale>
          <a:sx n="114" d="100"/>
          <a:sy n="114" d="100"/>
        </p:scale>
        <p:origin x="141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296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0" name="Shape 130"/>
          <p:cNvSpPr txBox="1">
            <a:spLocks noGrp="1"/>
          </p:cNvSpPr>
          <p:nvPr>
            <p:ph type="body" idx="1"/>
          </p:nvPr>
        </p:nvSpPr>
        <p:spPr>
          <a:xfrm>
            <a:off x="227013" y="1112109"/>
            <a:ext cx="8691562"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423021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227013" y="1709351"/>
            <a:ext cx="8691562" cy="4384542"/>
          </a:xfrm>
          <a:prstGeom prst="rect">
            <a:avLst/>
          </a:prstGeom>
          <a:noFill/>
          <a:ln>
            <a:noFill/>
          </a:ln>
        </p:spPr>
        <p:txBody>
          <a:bodyPr spcFirstLastPara="1" wrap="square" lIns="91425" tIns="91425" rIns="91425" bIns="91425"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5" name="Shape 135"/>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Shape 136"/>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27390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227013" y="1709351"/>
            <a:ext cx="8691562"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Shape 14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47" name="Shape 147"/>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08520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0" name="Shape 150"/>
          <p:cNvSpPr txBox="1">
            <a:spLocks noGrp="1"/>
          </p:cNvSpPr>
          <p:nvPr>
            <p:ph type="body" idx="1"/>
          </p:nvPr>
        </p:nvSpPr>
        <p:spPr>
          <a:xfrm>
            <a:off x="227013" y="1709351"/>
            <a:ext cx="4214555"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Shape 152"/>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body" idx="3"/>
          </p:nvPr>
        </p:nvSpPr>
        <p:spPr>
          <a:xfrm>
            <a:off x="4620526" y="1709351"/>
            <a:ext cx="4269473"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45930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6" name="Shape 156"/>
          <p:cNvSpPr txBox="1">
            <a:spLocks noGrp="1"/>
          </p:cNvSpPr>
          <p:nvPr>
            <p:ph type="body" idx="1"/>
          </p:nvPr>
        </p:nvSpPr>
        <p:spPr>
          <a:xfrm>
            <a:off x="227013" y="1112109"/>
            <a:ext cx="4248879"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8" name="Shape 158"/>
          <p:cNvSpPr txBox="1">
            <a:spLocks noGrp="1"/>
          </p:cNvSpPr>
          <p:nvPr>
            <p:ph type="body" idx="2"/>
          </p:nvPr>
        </p:nvSpPr>
        <p:spPr>
          <a:xfrm>
            <a:off x="4661715" y="1112109"/>
            <a:ext cx="4248879"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872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2.xml"/><Relationship Id="rId7" Type="http://schemas.openxmlformats.org/officeDocument/2006/relationships/image" Target="../media/image18.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10.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cxnSp>
        <p:nvCxnSpPr>
          <p:cNvPr id="119" name="Shape 119"/>
          <p:cNvCxnSpPr/>
          <p:nvPr/>
        </p:nvCxnSpPr>
        <p:spPr>
          <a:xfrm>
            <a:off x="6099048" y="641935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20" name="Shape 120"/>
          <p:cNvCxnSpPr/>
          <p:nvPr/>
        </p:nvCxnSpPr>
        <p:spPr>
          <a:xfrm>
            <a:off x="0" y="6419912"/>
            <a:ext cx="6099048" cy="0"/>
          </a:xfrm>
          <a:prstGeom prst="straightConnector1">
            <a:avLst/>
          </a:prstGeom>
          <a:noFill/>
          <a:ln w="50800" cap="flat" cmpd="sng">
            <a:solidFill>
              <a:srgbClr val="0F787D"/>
            </a:solidFill>
            <a:prstDash val="solid"/>
            <a:round/>
            <a:headEnd type="none" w="sm" len="sm"/>
            <a:tailEnd type="none" w="sm" len="sm"/>
          </a:ln>
        </p:spPr>
      </p:cxnSp>
      <p:sp>
        <p:nvSpPr>
          <p:cNvPr id="121" name="Shape 121"/>
          <p:cNvSpPr/>
          <p:nvPr/>
        </p:nvSpPr>
        <p:spPr>
          <a:xfrm>
            <a:off x="0" y="644652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Shape 122"/>
          <p:cNvPicPr preferRelativeResize="0"/>
          <p:nvPr/>
        </p:nvPicPr>
        <p:blipFill rotWithShape="1">
          <a:blip r:embed="rId7">
            <a:alphaModFix/>
          </a:blip>
          <a:srcRect/>
          <a:stretch/>
        </p:blipFill>
        <p:spPr>
          <a:xfrm>
            <a:off x="5391150" y="6584950"/>
            <a:ext cx="2933700" cy="127000"/>
          </a:xfrm>
          <a:prstGeom prst="rect">
            <a:avLst/>
          </a:prstGeom>
          <a:noFill/>
          <a:ln>
            <a:noFill/>
          </a:ln>
        </p:spPr>
      </p:pic>
      <p:sp>
        <p:nvSpPr>
          <p:cNvPr id="123" name="Shape 12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grpSp>
        <p:nvGrpSpPr>
          <p:cNvPr id="124" name="Shape 124"/>
          <p:cNvGrpSpPr/>
          <p:nvPr/>
        </p:nvGrpSpPr>
        <p:grpSpPr>
          <a:xfrm>
            <a:off x="0" y="0"/>
            <a:ext cx="9144000" cy="928827"/>
            <a:chOff x="0" y="0"/>
            <a:chExt cx="9144000" cy="928827"/>
          </a:xfrm>
        </p:grpSpPr>
        <p:cxnSp>
          <p:nvCxnSpPr>
            <p:cNvPr id="125" name="Shape 125"/>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26" name="Shape 126"/>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27" name="Shape 127"/>
            <p:cNvPicPr preferRelativeResize="0"/>
            <p:nvPr/>
          </p:nvPicPr>
          <p:blipFill rotWithShape="1">
            <a:blip r:embed="rId8">
              <a:alphaModFix/>
            </a:blip>
            <a:srcRect t="13018" r="68665"/>
            <a:stretch/>
          </p:blipFill>
          <p:spPr>
            <a:xfrm>
              <a:off x="8323018" y="0"/>
              <a:ext cx="588774" cy="928827"/>
            </a:xfrm>
            <a:prstGeom prst="rect">
              <a:avLst/>
            </a:prstGeom>
            <a:noFill/>
            <a:ln>
              <a:noFill/>
            </a:ln>
          </p:spPr>
        </p:pic>
      </p:grpSp>
    </p:spTree>
    <p:extLst>
      <p:ext uri="{BB962C8B-B14F-4D97-AF65-F5344CB8AC3E}">
        <p14:creationId xmlns:p14="http://schemas.microsoft.com/office/powerpoint/2010/main" val="4222592283"/>
      </p:ext>
    </p:extLst>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553840" y="1943387"/>
            <a:ext cx="6495088" cy="1204686"/>
          </a:xfrm>
        </p:spPr>
        <p:txBody>
          <a:bodyPr/>
          <a:lstStyle/>
          <a:p>
            <a:r>
              <a:rPr lang="en-US" dirty="0"/>
              <a:t>Instructor: Prof. Khasha Dehnad</a:t>
            </a:r>
          </a:p>
          <a:p>
            <a:r>
              <a:rPr lang="en-US" dirty="0"/>
              <a:t>Course: CS 513 Knowledge Discovery and Data Mining</a:t>
            </a:r>
          </a:p>
        </p:txBody>
      </p:sp>
      <p:sp>
        <p:nvSpPr>
          <p:cNvPr id="3" name="Text Placeholder 2"/>
          <p:cNvSpPr>
            <a:spLocks noGrp="1"/>
          </p:cNvSpPr>
          <p:nvPr>
            <p:ph type="body" sz="quarter" idx="13"/>
          </p:nvPr>
        </p:nvSpPr>
        <p:spPr>
          <a:xfrm>
            <a:off x="1553840" y="1456732"/>
            <a:ext cx="5295463" cy="1648865"/>
          </a:xfrm>
        </p:spPr>
        <p:txBody>
          <a:bodyPr/>
          <a:lstStyle/>
          <a:p>
            <a:r>
              <a:rPr lang="en-US" dirty="0"/>
              <a:t>Employee Attrition Analysis</a:t>
            </a:r>
          </a:p>
        </p:txBody>
      </p:sp>
      <p:sp>
        <p:nvSpPr>
          <p:cNvPr id="4" name="Text Placeholder 3"/>
          <p:cNvSpPr>
            <a:spLocks noGrp="1"/>
          </p:cNvSpPr>
          <p:nvPr>
            <p:ph type="body" sz="quarter" idx="14"/>
          </p:nvPr>
        </p:nvSpPr>
        <p:spPr>
          <a:xfrm>
            <a:off x="0" y="4449824"/>
            <a:ext cx="9144000" cy="1109891"/>
          </a:xfrm>
        </p:spPr>
        <p:txBody>
          <a:bodyPr/>
          <a:lstStyle/>
          <a:p>
            <a:r>
              <a:rPr lang="en-US" dirty="0"/>
              <a:t>Meghana Bhat </a:t>
            </a:r>
            <a:r>
              <a:rPr lang="en-US" dirty="0" err="1"/>
              <a:t>Manikal</a:t>
            </a:r>
            <a:r>
              <a:rPr lang="en-US" dirty="0"/>
              <a:t>			 Akhil </a:t>
            </a:r>
            <a:r>
              <a:rPr lang="en-US" dirty="0" err="1"/>
              <a:t>Manchikanti</a:t>
            </a:r>
            <a:r>
              <a:rPr lang="en-US" dirty="0"/>
              <a:t>		         Rajat Verma	           Sanam Sritam Jena</a:t>
            </a:r>
          </a:p>
          <a:p>
            <a:r>
              <a:rPr lang="en-US" dirty="0"/>
              <a:t>   Course Section: A			 Course Section: A		     Course Section: A		   Course Section: B</a:t>
            </a:r>
          </a:p>
          <a:p>
            <a:r>
              <a:rPr lang="en-US" dirty="0"/>
              <a:t>    Department: CS			  Department: CS			      Department: CS		    Department: CS</a:t>
            </a:r>
          </a:p>
          <a:p>
            <a:r>
              <a:rPr lang="en-US" dirty="0"/>
              <a:t>    Level: Graduate			  Level: Graduate			      Level: Graduate	             Level: Graduate</a:t>
            </a:r>
          </a:p>
        </p:txBody>
      </p:sp>
      <p:pic>
        <p:nvPicPr>
          <p:cNvPr id="1026" name="Picture 2" descr="Akhil Manchikanti">
            <a:extLst>
              <a:ext uri="{FF2B5EF4-FFF2-40B4-BE49-F238E27FC236}">
                <a16:creationId xmlns:a16="http://schemas.microsoft.com/office/drawing/2014/main" id="{41AF7E16-A080-48C3-8615-D6870CF0A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479" y="3146892"/>
            <a:ext cx="1215093" cy="1215093"/>
          </a:xfrm>
          <a:prstGeom prst="rect">
            <a:avLst/>
          </a:prstGeom>
          <a:noFill/>
          <a:ln w="38100">
            <a:solidFill>
              <a:schemeClr val="tx1"/>
            </a:solidFill>
          </a:ln>
          <a:effectLst>
            <a:outerShdw blurRad="508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Edit photo">
            <a:extLst>
              <a:ext uri="{FF2B5EF4-FFF2-40B4-BE49-F238E27FC236}">
                <a16:creationId xmlns:a16="http://schemas.microsoft.com/office/drawing/2014/main" id="{4FBC985A-86DD-4DA1-B720-EF70F89FC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391" y="3146891"/>
            <a:ext cx="1215094" cy="1215094"/>
          </a:xfrm>
          <a:prstGeom prst="rect">
            <a:avLst/>
          </a:prstGeom>
          <a:noFill/>
          <a:ln w="38100">
            <a:solidFill>
              <a:schemeClr val="tx1"/>
            </a:solidFill>
          </a:ln>
          <a:effectLst>
            <a:outerShdw blurRad="508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04C261-7634-4E77-985B-DC04854F6343}"/>
              </a:ext>
            </a:extLst>
          </p:cNvPr>
          <p:cNvPicPr>
            <a:picLocks/>
          </p:cNvPicPr>
          <p:nvPr/>
        </p:nvPicPr>
        <p:blipFill>
          <a:blip r:embed="rId4"/>
          <a:stretch>
            <a:fillRect/>
          </a:stretch>
        </p:blipFill>
        <p:spPr>
          <a:xfrm>
            <a:off x="455766" y="3146038"/>
            <a:ext cx="1216800" cy="1216800"/>
          </a:xfrm>
          <a:prstGeom prst="rect">
            <a:avLst/>
          </a:prstGeom>
          <a:ln w="38100">
            <a:solidFill>
              <a:schemeClr val="tx1"/>
            </a:solidFill>
          </a:ln>
          <a:effectLst>
            <a:outerShdw blurRad="50800" dist="38100" dir="5400000" sx="102000" sy="102000" algn="t" rotWithShape="0">
              <a:prstClr val="black">
                <a:alpha val="40000"/>
              </a:prstClr>
            </a:outerShdw>
          </a:effectLst>
        </p:spPr>
      </p:pic>
      <p:pic>
        <p:nvPicPr>
          <p:cNvPr id="9" name="Picture 8">
            <a:extLst>
              <a:ext uri="{FF2B5EF4-FFF2-40B4-BE49-F238E27FC236}">
                <a16:creationId xmlns:a16="http://schemas.microsoft.com/office/drawing/2014/main" id="{54DCB505-CF5A-42CB-80CE-6A5CA6A397CF}"/>
              </a:ext>
            </a:extLst>
          </p:cNvPr>
          <p:cNvPicPr>
            <a:picLocks/>
          </p:cNvPicPr>
          <p:nvPr/>
        </p:nvPicPr>
        <p:blipFill rotWithShape="1">
          <a:blip r:embed="rId5"/>
          <a:srcRect l="46452" t="42325" r="30183" b="31497"/>
          <a:stretch/>
        </p:blipFill>
        <p:spPr>
          <a:xfrm>
            <a:off x="5516174" y="3146038"/>
            <a:ext cx="1216800" cy="1216800"/>
          </a:xfrm>
          <a:prstGeom prst="rect">
            <a:avLst/>
          </a:prstGeom>
          <a:ln w="38100">
            <a:solidFill>
              <a:schemeClr val="tx1"/>
            </a:solidFill>
          </a:ln>
          <a:effectLst>
            <a:outerShdw blurRad="50800" dist="38100" dir="5400000" sx="102000" sy="102000" algn="t" rotWithShape="0">
              <a:prstClr val="black">
                <a:alpha val="40000"/>
              </a:prstClr>
            </a:outerShdw>
          </a:effectLst>
        </p:spPr>
      </p:pic>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40399-136B-4D76-A969-CC592CC81C50}"/>
              </a:ext>
            </a:extLst>
          </p:cNvPr>
          <p:cNvPicPr>
            <a:picLocks noChangeAspect="1"/>
          </p:cNvPicPr>
          <p:nvPr/>
        </p:nvPicPr>
        <p:blipFill>
          <a:blip r:embed="rId2"/>
          <a:stretch>
            <a:fillRect/>
          </a:stretch>
        </p:blipFill>
        <p:spPr>
          <a:xfrm>
            <a:off x="4328718" y="1359017"/>
            <a:ext cx="4588267" cy="4005220"/>
          </a:xfrm>
          <a:prstGeom prst="rect">
            <a:avLst/>
          </a:prstGeom>
        </p:spPr>
      </p:pic>
      <p:sp>
        <p:nvSpPr>
          <p:cNvPr id="2" name="Slide Number Placeholder 1">
            <a:extLst>
              <a:ext uri="{FF2B5EF4-FFF2-40B4-BE49-F238E27FC236}">
                <a16:creationId xmlns:a16="http://schemas.microsoft.com/office/drawing/2014/main" id="{494B024B-1B57-4034-8110-80C7B9733CF7}"/>
              </a:ext>
            </a:extLst>
          </p:cNvPr>
          <p:cNvSpPr>
            <a:spLocks noGrp="1"/>
          </p:cNvSpPr>
          <p:nvPr>
            <p:ph type="sldNum" sz="quarter" idx="15"/>
          </p:nvPr>
        </p:nvSpPr>
        <p:spPr/>
        <p:txBody>
          <a:bodyPr/>
          <a:lstStyle/>
          <a:p>
            <a:fld id="{12342C3A-DD85-7843-B416-BD52AB030D59}" type="slidenum">
              <a:rPr lang="en-US" smtClean="0"/>
              <a:pPr/>
              <a:t>10</a:t>
            </a:fld>
            <a:endParaRPr lang="en-US" dirty="0"/>
          </a:p>
        </p:txBody>
      </p:sp>
      <p:pic>
        <p:nvPicPr>
          <p:cNvPr id="7" name="Picture 6">
            <a:extLst>
              <a:ext uri="{FF2B5EF4-FFF2-40B4-BE49-F238E27FC236}">
                <a16:creationId xmlns:a16="http://schemas.microsoft.com/office/drawing/2014/main" id="{DEEDEA9C-AF9B-4BF1-95CE-718A756C84D6}"/>
              </a:ext>
            </a:extLst>
          </p:cNvPr>
          <p:cNvPicPr>
            <a:picLocks noChangeAspect="1"/>
          </p:cNvPicPr>
          <p:nvPr/>
        </p:nvPicPr>
        <p:blipFill>
          <a:blip r:embed="rId3"/>
          <a:stretch>
            <a:fillRect/>
          </a:stretch>
        </p:blipFill>
        <p:spPr>
          <a:xfrm>
            <a:off x="227014" y="1719068"/>
            <a:ext cx="4400378" cy="3038899"/>
          </a:xfrm>
          <a:prstGeom prst="rect">
            <a:avLst/>
          </a:prstGeom>
        </p:spPr>
      </p:pic>
      <p:sp>
        <p:nvSpPr>
          <p:cNvPr id="4" name="Title 3">
            <a:extLst>
              <a:ext uri="{FF2B5EF4-FFF2-40B4-BE49-F238E27FC236}">
                <a16:creationId xmlns:a16="http://schemas.microsoft.com/office/drawing/2014/main" id="{CFDFB5CC-0DD4-4BAE-A22C-DF8DF9CA28E4}"/>
              </a:ext>
            </a:extLst>
          </p:cNvPr>
          <p:cNvSpPr>
            <a:spLocks noGrp="1"/>
          </p:cNvSpPr>
          <p:nvPr>
            <p:ph type="title"/>
          </p:nvPr>
        </p:nvSpPr>
        <p:spPr/>
        <p:txBody>
          <a:bodyPr/>
          <a:lstStyle/>
          <a:p>
            <a:r>
              <a:rPr lang="en-IN" dirty="0"/>
              <a:t>Naïve Bayes</a:t>
            </a:r>
            <a:br>
              <a:rPr lang="en-IN" dirty="0"/>
            </a:br>
            <a:endParaRPr lang="en-IN" dirty="0"/>
          </a:p>
        </p:txBody>
      </p:sp>
    </p:spTree>
    <p:extLst>
      <p:ext uri="{BB962C8B-B14F-4D97-AF65-F5344CB8AC3E}">
        <p14:creationId xmlns:p14="http://schemas.microsoft.com/office/powerpoint/2010/main" val="21646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AA589-E8E1-4B4F-9772-9C9EE3E66B31}"/>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4" name="Title 3">
            <a:extLst>
              <a:ext uri="{FF2B5EF4-FFF2-40B4-BE49-F238E27FC236}">
                <a16:creationId xmlns:a16="http://schemas.microsoft.com/office/drawing/2014/main" id="{4BA72E3C-3F50-4508-9F2A-C0A46D0BB66D}"/>
              </a:ext>
            </a:extLst>
          </p:cNvPr>
          <p:cNvSpPr>
            <a:spLocks noGrp="1"/>
          </p:cNvSpPr>
          <p:nvPr>
            <p:ph type="title"/>
          </p:nvPr>
        </p:nvSpPr>
        <p:spPr/>
        <p:txBody>
          <a:bodyPr/>
          <a:lstStyle/>
          <a:p>
            <a:r>
              <a:rPr lang="en-IN" dirty="0"/>
              <a:t>Random Forest</a:t>
            </a:r>
            <a:br>
              <a:rPr lang="en-IN" dirty="0"/>
            </a:br>
            <a:endParaRPr lang="en-IN" dirty="0"/>
          </a:p>
        </p:txBody>
      </p:sp>
      <p:pic>
        <p:nvPicPr>
          <p:cNvPr id="7" name="Picture 6">
            <a:extLst>
              <a:ext uri="{FF2B5EF4-FFF2-40B4-BE49-F238E27FC236}">
                <a16:creationId xmlns:a16="http://schemas.microsoft.com/office/drawing/2014/main" id="{63CBA1BB-EA41-4DC8-8173-995321FA2AC9}"/>
              </a:ext>
            </a:extLst>
          </p:cNvPr>
          <p:cNvPicPr>
            <a:picLocks noChangeAspect="1"/>
          </p:cNvPicPr>
          <p:nvPr/>
        </p:nvPicPr>
        <p:blipFill>
          <a:blip r:embed="rId2"/>
          <a:stretch>
            <a:fillRect/>
          </a:stretch>
        </p:blipFill>
        <p:spPr>
          <a:xfrm>
            <a:off x="1694603" y="954216"/>
            <a:ext cx="5754793" cy="5145176"/>
          </a:xfrm>
          <a:prstGeom prst="rect">
            <a:avLst/>
          </a:prstGeom>
        </p:spPr>
      </p:pic>
    </p:spTree>
    <p:extLst>
      <p:ext uri="{BB962C8B-B14F-4D97-AF65-F5344CB8AC3E}">
        <p14:creationId xmlns:p14="http://schemas.microsoft.com/office/powerpoint/2010/main" val="276708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14BAA-2CBA-41BE-88EA-AEB93282C713}"/>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75B96776-D187-4B70-848D-74EB189B4D29}"/>
              </a:ext>
            </a:extLst>
          </p:cNvPr>
          <p:cNvSpPr>
            <a:spLocks noGrp="1"/>
          </p:cNvSpPr>
          <p:nvPr>
            <p:ph type="title"/>
          </p:nvPr>
        </p:nvSpPr>
        <p:spPr/>
        <p:txBody>
          <a:bodyPr/>
          <a:lstStyle/>
          <a:p>
            <a:r>
              <a:rPr lang="en-IN" dirty="0"/>
              <a:t>CART</a:t>
            </a:r>
            <a:br>
              <a:rPr lang="en-IN" dirty="0"/>
            </a:br>
            <a:endParaRPr lang="en-IN" dirty="0"/>
          </a:p>
        </p:txBody>
      </p:sp>
      <p:pic>
        <p:nvPicPr>
          <p:cNvPr id="7" name="Picture 6">
            <a:extLst>
              <a:ext uri="{FF2B5EF4-FFF2-40B4-BE49-F238E27FC236}">
                <a16:creationId xmlns:a16="http://schemas.microsoft.com/office/drawing/2014/main" id="{1EEF2895-343C-40A9-A303-5173B1C3FE28}"/>
              </a:ext>
            </a:extLst>
          </p:cNvPr>
          <p:cNvPicPr>
            <a:picLocks noChangeAspect="1"/>
          </p:cNvPicPr>
          <p:nvPr/>
        </p:nvPicPr>
        <p:blipFill rotWithShape="1">
          <a:blip r:embed="rId2"/>
          <a:srcRect l="13373" r="11028"/>
          <a:stretch/>
        </p:blipFill>
        <p:spPr>
          <a:xfrm>
            <a:off x="0" y="954216"/>
            <a:ext cx="9144000" cy="5287193"/>
          </a:xfrm>
          <a:prstGeom prst="rect">
            <a:avLst/>
          </a:prstGeom>
        </p:spPr>
      </p:pic>
    </p:spTree>
    <p:extLst>
      <p:ext uri="{BB962C8B-B14F-4D97-AF65-F5344CB8AC3E}">
        <p14:creationId xmlns:p14="http://schemas.microsoft.com/office/powerpoint/2010/main" val="226000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7FEAF8-6042-4064-8634-C644140E4EFD}"/>
              </a:ext>
            </a:extLst>
          </p:cNvPr>
          <p:cNvPicPr>
            <a:picLocks noChangeAspect="1"/>
          </p:cNvPicPr>
          <p:nvPr/>
        </p:nvPicPr>
        <p:blipFill rotWithShape="1">
          <a:blip r:embed="rId2"/>
          <a:srcRect l="7177" t="348" r="7744" b="-348"/>
          <a:stretch/>
        </p:blipFill>
        <p:spPr>
          <a:xfrm>
            <a:off x="-243281" y="1283516"/>
            <a:ext cx="9387281" cy="4825689"/>
          </a:xfrm>
          <a:prstGeom prst="rect">
            <a:avLst/>
          </a:prstGeom>
        </p:spPr>
      </p:pic>
      <p:sp>
        <p:nvSpPr>
          <p:cNvPr id="2" name="Slide Number Placeholder 1">
            <a:extLst>
              <a:ext uri="{FF2B5EF4-FFF2-40B4-BE49-F238E27FC236}">
                <a16:creationId xmlns:a16="http://schemas.microsoft.com/office/drawing/2014/main" id="{CD156CD8-55B9-4F6B-B4CA-66C0F180958E}"/>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15F38BDB-0F95-40C2-9F48-737138638C32}"/>
              </a:ext>
            </a:extLst>
          </p:cNvPr>
          <p:cNvSpPr>
            <a:spLocks noGrp="1"/>
          </p:cNvSpPr>
          <p:nvPr>
            <p:ph type="title"/>
          </p:nvPr>
        </p:nvSpPr>
        <p:spPr/>
        <p:txBody>
          <a:bodyPr/>
          <a:lstStyle/>
          <a:p>
            <a:r>
              <a:rPr lang="en-IN" sz="3200" dirty="0"/>
              <a:t>Decision Tree</a:t>
            </a:r>
            <a:br>
              <a:rPr lang="en-IN" sz="3200" dirty="0"/>
            </a:br>
            <a:endParaRPr lang="en-IN" dirty="0"/>
          </a:p>
        </p:txBody>
      </p:sp>
      <p:pic>
        <p:nvPicPr>
          <p:cNvPr id="7" name="Picture 6">
            <a:extLst>
              <a:ext uri="{FF2B5EF4-FFF2-40B4-BE49-F238E27FC236}">
                <a16:creationId xmlns:a16="http://schemas.microsoft.com/office/drawing/2014/main" id="{FF79EDCD-0177-4EFD-88D7-434255FCECC4}"/>
              </a:ext>
            </a:extLst>
          </p:cNvPr>
          <p:cNvPicPr>
            <a:picLocks noChangeAspect="1"/>
          </p:cNvPicPr>
          <p:nvPr/>
        </p:nvPicPr>
        <p:blipFill>
          <a:blip r:embed="rId3"/>
          <a:stretch>
            <a:fillRect/>
          </a:stretch>
        </p:blipFill>
        <p:spPr>
          <a:xfrm>
            <a:off x="5934482" y="2935700"/>
            <a:ext cx="3182517" cy="1913137"/>
          </a:xfrm>
          <a:prstGeom prst="rect">
            <a:avLst/>
          </a:prstGeom>
        </p:spPr>
      </p:pic>
    </p:spTree>
    <p:extLst>
      <p:ext uri="{BB962C8B-B14F-4D97-AF65-F5344CB8AC3E}">
        <p14:creationId xmlns:p14="http://schemas.microsoft.com/office/powerpoint/2010/main" val="3203466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61FE08-58B7-4EEB-BA65-17185D96B15B}"/>
              </a:ext>
            </a:extLst>
          </p:cNvPr>
          <p:cNvSpPr>
            <a:spLocks noGrp="1"/>
          </p:cNvSpPr>
          <p:nvPr>
            <p:ph type="sldNum" sz="quarter" idx="15"/>
          </p:nvPr>
        </p:nvSpPr>
        <p:spPr/>
        <p:txBody>
          <a:bodyPr/>
          <a:lstStyle/>
          <a:p>
            <a:fld id="{12342C3A-DD85-7843-B416-BD52AB030D59}" type="slidenum">
              <a:rPr lang="en-US" smtClean="0"/>
              <a:pPr/>
              <a:t>14</a:t>
            </a:fld>
            <a:endParaRPr lang="en-US" dirty="0"/>
          </a:p>
        </p:txBody>
      </p:sp>
      <p:sp>
        <p:nvSpPr>
          <p:cNvPr id="4" name="Title 3">
            <a:extLst>
              <a:ext uri="{FF2B5EF4-FFF2-40B4-BE49-F238E27FC236}">
                <a16:creationId xmlns:a16="http://schemas.microsoft.com/office/drawing/2014/main" id="{7D746E7F-8413-46AC-8AD3-41D5A1723E8B}"/>
              </a:ext>
            </a:extLst>
          </p:cNvPr>
          <p:cNvSpPr>
            <a:spLocks noGrp="1"/>
          </p:cNvSpPr>
          <p:nvPr>
            <p:ph type="title"/>
          </p:nvPr>
        </p:nvSpPr>
        <p:spPr/>
        <p:txBody>
          <a:bodyPr/>
          <a:lstStyle/>
          <a:p>
            <a:r>
              <a:rPr lang="en-IN" dirty="0"/>
              <a:t>K-Means</a:t>
            </a:r>
            <a:br>
              <a:rPr lang="en-IN" dirty="0"/>
            </a:br>
            <a:endParaRPr lang="en-IN" dirty="0"/>
          </a:p>
        </p:txBody>
      </p:sp>
      <p:pic>
        <p:nvPicPr>
          <p:cNvPr id="7" name="Picture 6">
            <a:extLst>
              <a:ext uri="{FF2B5EF4-FFF2-40B4-BE49-F238E27FC236}">
                <a16:creationId xmlns:a16="http://schemas.microsoft.com/office/drawing/2014/main" id="{D550938A-6A09-4FEA-A7A7-FBACAD37EA43}"/>
              </a:ext>
            </a:extLst>
          </p:cNvPr>
          <p:cNvPicPr>
            <a:picLocks noChangeAspect="1"/>
          </p:cNvPicPr>
          <p:nvPr/>
        </p:nvPicPr>
        <p:blipFill>
          <a:blip r:embed="rId2"/>
          <a:stretch>
            <a:fillRect/>
          </a:stretch>
        </p:blipFill>
        <p:spPr>
          <a:xfrm>
            <a:off x="383484" y="1445822"/>
            <a:ext cx="7426666" cy="3215203"/>
          </a:xfrm>
          <a:prstGeom prst="rect">
            <a:avLst/>
          </a:prstGeom>
        </p:spPr>
      </p:pic>
    </p:spTree>
    <p:extLst>
      <p:ext uri="{BB962C8B-B14F-4D97-AF65-F5344CB8AC3E}">
        <p14:creationId xmlns:p14="http://schemas.microsoft.com/office/powerpoint/2010/main" val="336689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54D67-D86C-48CD-A724-79089509DD92}"/>
              </a:ext>
            </a:extLst>
          </p:cNvPr>
          <p:cNvSpPr>
            <a:spLocks noGrp="1"/>
          </p:cNvSpPr>
          <p:nvPr>
            <p:ph type="sldNum" sz="quarter" idx="15"/>
          </p:nvPr>
        </p:nvSpPr>
        <p:spPr/>
        <p:txBody>
          <a:bodyPr/>
          <a:lstStyle/>
          <a:p>
            <a:fld id="{12342C3A-DD85-7843-B416-BD52AB030D59}" type="slidenum">
              <a:rPr lang="en-US" smtClean="0"/>
              <a:pPr/>
              <a:t>15</a:t>
            </a:fld>
            <a:endParaRPr lang="en-US" dirty="0"/>
          </a:p>
        </p:txBody>
      </p:sp>
      <p:sp>
        <p:nvSpPr>
          <p:cNvPr id="4" name="Title 3">
            <a:extLst>
              <a:ext uri="{FF2B5EF4-FFF2-40B4-BE49-F238E27FC236}">
                <a16:creationId xmlns:a16="http://schemas.microsoft.com/office/drawing/2014/main" id="{49365921-4116-454F-A47B-1C2E440C8B89}"/>
              </a:ext>
            </a:extLst>
          </p:cNvPr>
          <p:cNvSpPr>
            <a:spLocks noGrp="1"/>
          </p:cNvSpPr>
          <p:nvPr>
            <p:ph type="title"/>
          </p:nvPr>
        </p:nvSpPr>
        <p:spPr/>
        <p:txBody>
          <a:bodyPr/>
          <a:lstStyle/>
          <a:p>
            <a:r>
              <a:rPr lang="en-IN" dirty="0"/>
              <a:t>Support Vector Machine (SVM)</a:t>
            </a:r>
            <a:br>
              <a:rPr lang="en-IN" dirty="0"/>
            </a:br>
            <a:endParaRPr lang="en-IN" dirty="0"/>
          </a:p>
        </p:txBody>
      </p:sp>
      <p:pic>
        <p:nvPicPr>
          <p:cNvPr id="7" name="Picture 6">
            <a:extLst>
              <a:ext uri="{FF2B5EF4-FFF2-40B4-BE49-F238E27FC236}">
                <a16:creationId xmlns:a16="http://schemas.microsoft.com/office/drawing/2014/main" id="{6F0ECC21-A124-4D9D-8BB0-2987CA1C2D9A}"/>
              </a:ext>
            </a:extLst>
          </p:cNvPr>
          <p:cNvPicPr>
            <a:picLocks noChangeAspect="1"/>
          </p:cNvPicPr>
          <p:nvPr/>
        </p:nvPicPr>
        <p:blipFill>
          <a:blip r:embed="rId2"/>
          <a:stretch>
            <a:fillRect/>
          </a:stretch>
        </p:blipFill>
        <p:spPr>
          <a:xfrm>
            <a:off x="227013" y="1291504"/>
            <a:ext cx="5634177" cy="3734088"/>
          </a:xfrm>
          <a:prstGeom prst="rect">
            <a:avLst/>
          </a:prstGeom>
        </p:spPr>
      </p:pic>
    </p:spTree>
    <p:extLst>
      <p:ext uri="{BB962C8B-B14F-4D97-AF65-F5344CB8AC3E}">
        <p14:creationId xmlns:p14="http://schemas.microsoft.com/office/powerpoint/2010/main" val="73435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69604-D9FD-4322-B062-24355006C1A1}"/>
              </a:ext>
            </a:extLst>
          </p:cNvPr>
          <p:cNvSpPr>
            <a:spLocks noGrp="1"/>
          </p:cNvSpPr>
          <p:nvPr>
            <p:ph type="sldNum" sz="quarter" idx="15"/>
          </p:nvPr>
        </p:nvSpPr>
        <p:spPr/>
        <p:txBody>
          <a:bodyPr/>
          <a:lstStyle/>
          <a:p>
            <a:fld id="{12342C3A-DD85-7843-B416-BD52AB030D59}" type="slidenum">
              <a:rPr lang="en-US" smtClean="0"/>
              <a:pPr/>
              <a:t>16</a:t>
            </a:fld>
            <a:endParaRPr lang="en-US" dirty="0"/>
          </a:p>
        </p:txBody>
      </p:sp>
      <p:sp>
        <p:nvSpPr>
          <p:cNvPr id="4" name="Title 3">
            <a:extLst>
              <a:ext uri="{FF2B5EF4-FFF2-40B4-BE49-F238E27FC236}">
                <a16:creationId xmlns:a16="http://schemas.microsoft.com/office/drawing/2014/main" id="{5F3C4D61-82BD-4597-A711-AB0B38147F28}"/>
              </a:ext>
            </a:extLst>
          </p:cNvPr>
          <p:cNvSpPr>
            <a:spLocks noGrp="1"/>
          </p:cNvSpPr>
          <p:nvPr>
            <p:ph type="title"/>
          </p:nvPr>
        </p:nvSpPr>
        <p:spPr/>
        <p:txBody>
          <a:bodyPr/>
          <a:lstStyle/>
          <a:p>
            <a:r>
              <a:rPr lang="en-IN" dirty="0"/>
              <a:t>H-</a:t>
            </a:r>
            <a:r>
              <a:rPr lang="en-IN" dirty="0" err="1"/>
              <a:t>Clust</a:t>
            </a:r>
            <a:br>
              <a:rPr lang="en-IN" dirty="0"/>
            </a:br>
            <a:endParaRPr lang="en-IN" dirty="0"/>
          </a:p>
        </p:txBody>
      </p:sp>
      <p:sp>
        <p:nvSpPr>
          <p:cNvPr id="7" name="AutoShape 2">
            <a:extLst>
              <a:ext uri="{FF2B5EF4-FFF2-40B4-BE49-F238E27FC236}">
                <a16:creationId xmlns:a16="http://schemas.microsoft.com/office/drawing/2014/main" id="{6C9FA645-E6F9-4DD2-96F5-8967BDB76FD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C111DE6B-B43F-4056-804C-32E2059AB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269"/>
            <a:ext cx="9144000" cy="4843462"/>
          </a:xfrm>
          <a:prstGeom prst="rect">
            <a:avLst/>
          </a:prstGeom>
        </p:spPr>
      </p:pic>
    </p:spTree>
    <p:extLst>
      <p:ext uri="{BB962C8B-B14F-4D97-AF65-F5344CB8AC3E}">
        <p14:creationId xmlns:p14="http://schemas.microsoft.com/office/powerpoint/2010/main" val="207271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E1AD86-670E-4D0C-B7DD-8D97A1D2CAB4}"/>
              </a:ext>
            </a:extLst>
          </p:cNvPr>
          <p:cNvSpPr>
            <a:spLocks noGrp="1"/>
          </p:cNvSpPr>
          <p:nvPr>
            <p:ph type="sldNum" sz="quarter" idx="15"/>
          </p:nvPr>
        </p:nvSpPr>
        <p:spPr/>
        <p:txBody>
          <a:bodyPr/>
          <a:lstStyle/>
          <a:p>
            <a:fld id="{12342C3A-DD85-7843-B416-BD52AB030D59}" type="slidenum">
              <a:rPr lang="en-US" smtClean="0"/>
              <a:pPr/>
              <a:t>17</a:t>
            </a:fld>
            <a:endParaRPr lang="en-US" dirty="0"/>
          </a:p>
        </p:txBody>
      </p:sp>
      <p:sp>
        <p:nvSpPr>
          <p:cNvPr id="3" name="Text Placeholder 2">
            <a:extLst>
              <a:ext uri="{FF2B5EF4-FFF2-40B4-BE49-F238E27FC236}">
                <a16:creationId xmlns:a16="http://schemas.microsoft.com/office/drawing/2014/main" id="{01A5C91C-7AFC-4B4E-A155-39ACFA88B301}"/>
              </a:ext>
            </a:extLst>
          </p:cNvPr>
          <p:cNvSpPr>
            <a:spLocks noGrp="1"/>
          </p:cNvSpPr>
          <p:nvPr>
            <p:ph type="body" sz="quarter" idx="12"/>
          </p:nvPr>
        </p:nvSpPr>
        <p:spPr/>
        <p:txBody>
          <a:bodyPr/>
          <a:lstStyle/>
          <a:p>
            <a:endParaRPr lang="en-IN"/>
          </a:p>
        </p:txBody>
      </p:sp>
      <p:sp>
        <p:nvSpPr>
          <p:cNvPr id="4" name="Title 3">
            <a:extLst>
              <a:ext uri="{FF2B5EF4-FFF2-40B4-BE49-F238E27FC236}">
                <a16:creationId xmlns:a16="http://schemas.microsoft.com/office/drawing/2014/main" id="{1F9F2BBE-E59D-44AF-829E-9DCBCD829481}"/>
              </a:ext>
            </a:extLst>
          </p:cNvPr>
          <p:cNvSpPr>
            <a:spLocks noGrp="1"/>
          </p:cNvSpPr>
          <p:nvPr>
            <p:ph type="title"/>
          </p:nvPr>
        </p:nvSpPr>
        <p:spPr/>
        <p:txBody>
          <a:bodyPr/>
          <a:lstStyle/>
          <a:p>
            <a:r>
              <a:rPr lang="en-IN" dirty="0"/>
              <a:t>K-nearest </a:t>
            </a:r>
            <a:r>
              <a:rPr lang="en-IN" dirty="0" err="1"/>
              <a:t>neighbor</a:t>
            </a:r>
            <a:r>
              <a:rPr lang="en-IN" dirty="0"/>
              <a:t> (KNN)</a:t>
            </a:r>
          </a:p>
        </p:txBody>
      </p:sp>
      <p:sp>
        <p:nvSpPr>
          <p:cNvPr id="5" name="Text Placeholder 4">
            <a:extLst>
              <a:ext uri="{FF2B5EF4-FFF2-40B4-BE49-F238E27FC236}">
                <a16:creationId xmlns:a16="http://schemas.microsoft.com/office/drawing/2014/main" id="{133028BF-7EDA-4536-B6A8-00AD50CB37C2}"/>
              </a:ext>
            </a:extLst>
          </p:cNvPr>
          <p:cNvSpPr>
            <a:spLocks noGrp="1"/>
          </p:cNvSpPr>
          <p:nvPr>
            <p:ph type="body" sz="quarter" idx="13"/>
          </p:nvPr>
        </p:nvSpPr>
        <p:spPr/>
        <p:txBody>
          <a:bodyPr/>
          <a:lstStyle/>
          <a:p>
            <a:endParaRPr lang="en-IN"/>
          </a:p>
        </p:txBody>
      </p:sp>
      <p:sp>
        <p:nvSpPr>
          <p:cNvPr id="6" name="Text Placeholder 5">
            <a:extLst>
              <a:ext uri="{FF2B5EF4-FFF2-40B4-BE49-F238E27FC236}">
                <a16:creationId xmlns:a16="http://schemas.microsoft.com/office/drawing/2014/main" id="{DFA09929-A33C-401A-87D6-247E630EE476}"/>
              </a:ext>
            </a:extLst>
          </p:cNvPr>
          <p:cNvSpPr>
            <a:spLocks noGrp="1"/>
          </p:cNvSpPr>
          <p:nvPr>
            <p:ph type="body" sz="quarter" idx="16"/>
          </p:nvPr>
        </p:nvSpPr>
        <p:spPr/>
        <p:txBody>
          <a:bodyPr/>
          <a:lstStyle/>
          <a:p>
            <a:endParaRPr lang="en-IN"/>
          </a:p>
        </p:txBody>
      </p:sp>
    </p:spTree>
    <p:extLst>
      <p:ext uri="{BB962C8B-B14F-4D97-AF65-F5344CB8AC3E}">
        <p14:creationId xmlns:p14="http://schemas.microsoft.com/office/powerpoint/2010/main" val="334266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3920A-6891-4DC7-BDF0-36D9EA94B180}"/>
              </a:ext>
            </a:extLst>
          </p:cNvPr>
          <p:cNvSpPr>
            <a:spLocks noGrp="1"/>
          </p:cNvSpPr>
          <p:nvPr>
            <p:ph type="sldNum" sz="quarter" idx="15"/>
          </p:nvPr>
        </p:nvSpPr>
        <p:spPr/>
        <p:txBody>
          <a:bodyPr/>
          <a:lstStyle/>
          <a:p>
            <a:fld id="{12342C3A-DD85-7843-B416-BD52AB030D59}" type="slidenum">
              <a:rPr lang="en-US" smtClean="0"/>
              <a:pPr/>
              <a:t>18</a:t>
            </a:fld>
            <a:endParaRPr lang="en-US" dirty="0"/>
          </a:p>
        </p:txBody>
      </p:sp>
      <p:sp>
        <p:nvSpPr>
          <p:cNvPr id="3" name="Text Placeholder 2">
            <a:extLst>
              <a:ext uri="{FF2B5EF4-FFF2-40B4-BE49-F238E27FC236}">
                <a16:creationId xmlns:a16="http://schemas.microsoft.com/office/drawing/2014/main" id="{CF93BA17-CE1B-4F05-B78F-FB4B8C99896E}"/>
              </a:ext>
            </a:extLst>
          </p:cNvPr>
          <p:cNvSpPr>
            <a:spLocks noGrp="1"/>
          </p:cNvSpPr>
          <p:nvPr>
            <p:ph type="body" sz="quarter" idx="12"/>
          </p:nvPr>
        </p:nvSpPr>
        <p:spPr/>
        <p:txBody>
          <a:bodyPr/>
          <a:lstStyle/>
          <a:p>
            <a:endParaRPr lang="en-IN" dirty="0"/>
          </a:p>
        </p:txBody>
      </p:sp>
      <p:sp>
        <p:nvSpPr>
          <p:cNvPr id="4" name="Title 3">
            <a:extLst>
              <a:ext uri="{FF2B5EF4-FFF2-40B4-BE49-F238E27FC236}">
                <a16:creationId xmlns:a16="http://schemas.microsoft.com/office/drawing/2014/main" id="{FE7E3230-D3AF-4F74-BAFA-53CD01284BC0}"/>
              </a:ext>
            </a:extLst>
          </p:cNvPr>
          <p:cNvSpPr>
            <a:spLocks noGrp="1"/>
          </p:cNvSpPr>
          <p:nvPr>
            <p:ph type="title"/>
          </p:nvPr>
        </p:nvSpPr>
        <p:spPr/>
        <p:txBody>
          <a:bodyPr/>
          <a:lstStyle/>
          <a:p>
            <a:r>
              <a:rPr lang="en-IN" dirty="0"/>
              <a:t>Conclusions</a:t>
            </a:r>
          </a:p>
        </p:txBody>
      </p:sp>
      <p:sp>
        <p:nvSpPr>
          <p:cNvPr id="5" name="Text Placeholder 4">
            <a:extLst>
              <a:ext uri="{FF2B5EF4-FFF2-40B4-BE49-F238E27FC236}">
                <a16:creationId xmlns:a16="http://schemas.microsoft.com/office/drawing/2014/main" id="{ED1375DD-39F0-4D81-BFEB-CCD9B8E4CCEA}"/>
              </a:ext>
            </a:extLst>
          </p:cNvPr>
          <p:cNvSpPr>
            <a:spLocks noGrp="1"/>
          </p:cNvSpPr>
          <p:nvPr>
            <p:ph type="body" sz="quarter" idx="13"/>
          </p:nvPr>
        </p:nvSpPr>
        <p:spPr/>
        <p:txBody>
          <a:bodyPr/>
          <a:lstStyle/>
          <a:p>
            <a:r>
              <a:rPr lang="en-IN" dirty="0"/>
              <a:t>By using the above methodology, we have the following observations:-</a:t>
            </a:r>
          </a:p>
        </p:txBody>
      </p:sp>
    </p:spTree>
    <p:extLst>
      <p:ext uri="{BB962C8B-B14F-4D97-AF65-F5344CB8AC3E}">
        <p14:creationId xmlns:p14="http://schemas.microsoft.com/office/powerpoint/2010/main" val="244519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A68EE-3808-41FC-A9C9-27D0ACA2BC98}"/>
              </a:ext>
            </a:extLst>
          </p:cNvPr>
          <p:cNvSpPr>
            <a:spLocks noGrp="1"/>
          </p:cNvSpPr>
          <p:nvPr>
            <p:ph type="body" idx="1"/>
          </p:nvPr>
        </p:nvSpPr>
        <p:spPr/>
        <p:txBody>
          <a:bodyPr/>
          <a:lstStyle/>
          <a:p>
            <a:r>
              <a:rPr lang="en-US" dirty="0">
                <a:solidFill>
                  <a:srgbClr val="222222"/>
                </a:solidFill>
                <a:latin typeface="arial" panose="020B0604020202020204" pitchFamily="34" charset="0"/>
              </a:rPr>
              <a:t>Staff </a:t>
            </a:r>
            <a:r>
              <a:rPr lang="en-US" b="1" dirty="0">
                <a:solidFill>
                  <a:srgbClr val="222222"/>
                </a:solidFill>
                <a:latin typeface="arial" panose="020B0604020202020204" pitchFamily="34" charset="0"/>
              </a:rPr>
              <a:t>attrition</a:t>
            </a:r>
            <a:r>
              <a:rPr lang="en-US" dirty="0">
                <a:solidFill>
                  <a:srgbClr val="222222"/>
                </a:solidFill>
                <a:latin typeface="arial" panose="020B0604020202020204" pitchFamily="34" charset="0"/>
              </a:rPr>
              <a:t> refers to the loss of </a:t>
            </a:r>
            <a:r>
              <a:rPr lang="en-US" b="1" dirty="0">
                <a:solidFill>
                  <a:srgbClr val="222222"/>
                </a:solidFill>
                <a:latin typeface="arial" panose="020B0604020202020204" pitchFamily="34" charset="0"/>
              </a:rPr>
              <a:t>employees</a:t>
            </a:r>
            <a:r>
              <a:rPr lang="en-US" dirty="0">
                <a:solidFill>
                  <a:srgbClr val="222222"/>
                </a:solidFill>
                <a:latin typeface="arial" panose="020B0604020202020204" pitchFamily="34" charset="0"/>
              </a:rPr>
              <a:t> through a natural process, such as retirement, resignation, elimination of a position, personal health, or other similar reasons. With </a:t>
            </a:r>
            <a:r>
              <a:rPr lang="en-US" b="1" dirty="0">
                <a:solidFill>
                  <a:srgbClr val="222222"/>
                </a:solidFill>
                <a:latin typeface="arial" panose="020B0604020202020204" pitchFamily="34" charset="0"/>
              </a:rPr>
              <a:t>attrition</a:t>
            </a:r>
            <a:r>
              <a:rPr lang="en-US" dirty="0">
                <a:solidFill>
                  <a:srgbClr val="222222"/>
                </a:solidFill>
                <a:latin typeface="arial" panose="020B0604020202020204" pitchFamily="34" charset="0"/>
              </a:rPr>
              <a:t>, an employer will not fill the vacancy left by the former </a:t>
            </a:r>
            <a:r>
              <a:rPr lang="en-US" b="1" dirty="0">
                <a:solidFill>
                  <a:srgbClr val="222222"/>
                </a:solidFill>
                <a:latin typeface="arial" panose="020B0604020202020204" pitchFamily="34" charset="0"/>
              </a:rPr>
              <a:t>employee</a:t>
            </a:r>
          </a:p>
          <a:p>
            <a:pPr marL="127000" indent="0">
              <a:buNone/>
            </a:pPr>
            <a:endParaRPr lang="en-US" b="1" dirty="0">
              <a:solidFill>
                <a:srgbClr val="222222"/>
              </a:solidFill>
              <a:latin typeface="arial" panose="020B0604020202020204" pitchFamily="34" charset="0"/>
            </a:endParaRPr>
          </a:p>
          <a:p>
            <a:r>
              <a:rPr lang="en-US" dirty="0">
                <a:solidFill>
                  <a:srgbClr val="000000"/>
                </a:solidFill>
                <a:latin typeface="+mn-lt"/>
              </a:rPr>
              <a:t>Attrition is often viewed as a way that companies can decrease labor costs. Take for instance more severe forms of attrition—like layoffs—which are often deployed as a labor reduction technique. If an employee leaves naturally, and their spot no longer needs to be filled, organizations can freeze hiring to reduce staffing costs.</a:t>
            </a:r>
          </a:p>
          <a:p>
            <a:endParaRPr lang="en-US" dirty="0">
              <a:solidFill>
                <a:srgbClr val="000000"/>
              </a:solidFill>
              <a:latin typeface="+mn-lt"/>
            </a:endParaRPr>
          </a:p>
          <a:p>
            <a:endParaRPr lang="en-IN" dirty="0">
              <a:latin typeface="+mn-lt"/>
            </a:endParaRPr>
          </a:p>
        </p:txBody>
      </p:sp>
      <p:sp>
        <p:nvSpPr>
          <p:cNvPr id="3" name="Slide Number Placeholder 2">
            <a:extLst>
              <a:ext uri="{FF2B5EF4-FFF2-40B4-BE49-F238E27FC236}">
                <a16:creationId xmlns:a16="http://schemas.microsoft.com/office/drawing/2014/main" id="{231F031C-02FB-4DC0-945F-0AAA3A2A17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a:t>
            </a:fld>
            <a:endParaRPr lang="en-US"/>
          </a:p>
        </p:txBody>
      </p:sp>
      <p:sp>
        <p:nvSpPr>
          <p:cNvPr id="4" name="Title 3">
            <a:extLst>
              <a:ext uri="{FF2B5EF4-FFF2-40B4-BE49-F238E27FC236}">
                <a16:creationId xmlns:a16="http://schemas.microsoft.com/office/drawing/2014/main" id="{E5330A1B-2997-4324-922C-FAF8DFC176C1}"/>
              </a:ext>
            </a:extLst>
          </p:cNvPr>
          <p:cNvSpPr>
            <a:spLocks noGrp="1"/>
          </p:cNvSpPr>
          <p:nvPr>
            <p:ph type="title"/>
          </p:nvPr>
        </p:nvSpPr>
        <p:spPr/>
        <p:txBody>
          <a:bodyPr/>
          <a:lstStyle/>
          <a:p>
            <a:r>
              <a:rPr lang="en-IN" dirty="0"/>
              <a:t>Introduction</a:t>
            </a:r>
          </a:p>
        </p:txBody>
      </p:sp>
    </p:spTree>
    <p:extLst>
      <p:ext uri="{BB962C8B-B14F-4D97-AF65-F5344CB8AC3E}">
        <p14:creationId xmlns:p14="http://schemas.microsoft.com/office/powerpoint/2010/main" val="3754715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EA6FF5-6A9D-48EE-BF88-328700B0929F}"/>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100" b="0" i="0" u="none" strike="noStrike" kern="0" cap="none" spc="0" normalizeH="0" baseline="0" noProof="0" smtClean="0">
                <a:ln>
                  <a:noFill/>
                </a:ln>
                <a:solidFill>
                  <a:srgbClr val="888888"/>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100" b="0" i="0" u="none" strike="noStrike" kern="0" cap="none" spc="0" normalizeH="0" baseline="0" noProof="0">
              <a:ln>
                <a:noFill/>
              </a:ln>
              <a:solidFill>
                <a:srgbClr val="888888"/>
              </a:solidFill>
              <a:effectLst/>
              <a:uLnTx/>
              <a:uFillTx/>
              <a:latin typeface="Arial"/>
              <a:cs typeface="Arial"/>
              <a:sym typeface="Arial"/>
            </a:endParaRPr>
          </a:p>
        </p:txBody>
      </p:sp>
      <p:sp>
        <p:nvSpPr>
          <p:cNvPr id="5" name="Title 4">
            <a:extLst>
              <a:ext uri="{FF2B5EF4-FFF2-40B4-BE49-F238E27FC236}">
                <a16:creationId xmlns:a16="http://schemas.microsoft.com/office/drawing/2014/main" id="{9A29C6AA-8BF4-4E6B-B6DF-5F166879B3EB}"/>
              </a:ext>
            </a:extLst>
          </p:cNvPr>
          <p:cNvSpPr>
            <a:spLocks noGrp="1"/>
          </p:cNvSpPr>
          <p:nvPr>
            <p:ph type="title"/>
          </p:nvPr>
        </p:nvSpPr>
        <p:spPr/>
        <p:txBody>
          <a:bodyPr/>
          <a:lstStyle/>
          <a:p>
            <a:r>
              <a:rPr lang="en-US" dirty="0">
                <a:latin typeface="+mj-lt"/>
                <a:cs typeface="Times New Roman" panose="02020603050405020304" pitchFamily="18" charset="0"/>
              </a:rPr>
              <a:t>Agenda</a:t>
            </a:r>
          </a:p>
        </p:txBody>
      </p:sp>
      <p:sp>
        <p:nvSpPr>
          <p:cNvPr id="7" name="Google Shape;260;p34">
            <a:extLst>
              <a:ext uri="{FF2B5EF4-FFF2-40B4-BE49-F238E27FC236}">
                <a16:creationId xmlns:a16="http://schemas.microsoft.com/office/drawing/2014/main" id="{A3F323D0-C00D-43DF-A219-AEB5201D88FE}"/>
              </a:ext>
            </a:extLst>
          </p:cNvPr>
          <p:cNvSpPr txBox="1">
            <a:spLocks noGrp="1"/>
          </p:cNvSpPr>
          <p:nvPr/>
        </p:nvSpPr>
        <p:spPr>
          <a:xfrm>
            <a:off x="227013" y="954216"/>
            <a:ext cx="5133552" cy="4496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lnSpc>
                <a:spcPct val="100000"/>
              </a:lnSpc>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457200" marR="0" lvl="0" indent="-342900" algn="l" defTabSz="914400" rtl="0" eaLnBrk="1" fontAlgn="auto" latinLnBrk="0" hangingPunct="1">
              <a:lnSpc>
                <a:spcPct val="200000"/>
              </a:lnSpc>
              <a:spcBef>
                <a:spcPts val="96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Brief Summary &amp; Goals</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Dataset Description</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Data selection, cleaning and observation</a:t>
            </a:r>
            <a:endParaRPr kumimoji="0" lang="en-US" sz="1800" b="1" i="0" u="none" strike="noStrike" kern="0" cap="none" spc="0" normalizeH="0" baseline="0" noProof="0" dirty="0">
              <a:ln>
                <a:noFill/>
              </a:ln>
              <a:solidFill>
                <a:srgbClr val="000000"/>
              </a:solidFill>
              <a:effectLst/>
              <a:uLnTx/>
              <a:uFillTx/>
              <a:latin typeface="+mj-lt"/>
              <a:cs typeface="Times New Roman" panose="02020603050405020304" pitchFamily="18" charset="0"/>
              <a:sym typeface="Arial"/>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Conclusions</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0" marR="0" lvl="0" indent="0" algn="l" defTabSz="914400" rtl="0" eaLnBrk="1" fontAlgn="auto" latinLnBrk="0" hangingPunct="1">
              <a:lnSpc>
                <a:spcPct val="200000"/>
              </a:lnSpc>
              <a:spcBef>
                <a:spcPts val="960"/>
              </a:spcBef>
              <a:spcAft>
                <a:spcPts val="0"/>
              </a:spcAft>
              <a:buClr>
                <a:srgbClr val="000000"/>
              </a:buClr>
              <a:buSzPts val="1800"/>
              <a:buFont typeface="Arial"/>
              <a:buNone/>
              <a:tabLst/>
              <a:defRPr/>
            </a:pPr>
            <a:endParaRPr kumimoji="0" sz="1800" b="1"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Century Gothic"/>
                <a:sym typeface="Century Gothic"/>
              </a:rPr>
              <a:t>  </a:t>
            </a: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Century Gothic"/>
                <a:sym typeface="Century Gothic"/>
              </a:rPr>
              <a:t>  	</a:t>
            </a: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11430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Century Gothic"/>
              <a:sym typeface="Century Gothic"/>
            </a:endParaRPr>
          </a:p>
        </p:txBody>
      </p:sp>
    </p:spTree>
    <p:extLst>
      <p:ext uri="{BB962C8B-B14F-4D97-AF65-F5344CB8AC3E}">
        <p14:creationId xmlns:p14="http://schemas.microsoft.com/office/powerpoint/2010/main" val="121541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b="1" dirty="0"/>
              <a:t>Summary:-</a:t>
            </a:r>
          </a:p>
          <a:p>
            <a:pPr marL="0" indent="0">
              <a:buNone/>
            </a:pPr>
            <a:r>
              <a:rPr lang="en-US" b="1" dirty="0"/>
              <a:t>	</a:t>
            </a:r>
            <a:r>
              <a:rPr lang="en-US" dirty="0"/>
              <a:t>The project was intended to detect potential attrition from a slightly imbalanced dataset. 	Performed data analysis and developed machine learning models in order to detect 	potential attritions. This dataset was provided by Professor Khasha Dehnad and the 	accuracy and genuineness of the dataset was never disclosed by the organization who 	provided the data set to professor and hence could not be passed on to the students. In 	this dataset there were 9612 observations with 27 variables and the attrition year starting 	from 2004 up till 2017.</a:t>
            </a:r>
          </a:p>
          <a:p>
            <a:pPr marL="0" indent="0">
              <a:buNone/>
            </a:pPr>
            <a:endParaRPr lang="en-US" dirty="0"/>
          </a:p>
          <a:p>
            <a:pPr marL="0" indent="0">
              <a:buNone/>
            </a:pPr>
            <a:r>
              <a:rPr lang="en-US" b="1" dirty="0"/>
              <a:t>Goals:- </a:t>
            </a:r>
          </a:p>
          <a:p>
            <a:pPr marL="0" indent="0">
              <a:buNone/>
            </a:pPr>
            <a:r>
              <a:rPr lang="en-US" b="1" dirty="0"/>
              <a:t>	</a:t>
            </a:r>
            <a:r>
              <a:rPr lang="en-US" dirty="0"/>
              <a:t>To show the companies are able to identify potential employees who are going to be 	leaving the company in the near future so that they do not have to deal with attrition cost 	by making replacements available prior to them leaving the organization or offering the 	employee some additional compensation in order to retain them.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t>Brief Summary &amp; Goals</a:t>
            </a:r>
          </a:p>
        </p:txBody>
      </p:sp>
    </p:spTree>
    <p:extLst>
      <p:ext uri="{BB962C8B-B14F-4D97-AF65-F5344CB8AC3E}">
        <p14:creationId xmlns:p14="http://schemas.microsoft.com/office/powerpoint/2010/main" val="181551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5564B-C13D-4690-9EF1-A05615A7519A}"/>
              </a:ext>
            </a:extLst>
          </p:cNvPr>
          <p:cNvSpPr>
            <a:spLocks noGrp="1"/>
          </p:cNvSpPr>
          <p:nvPr>
            <p:ph type="sldNum" sz="quarter" idx="15"/>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2CC9E883-06C8-4129-A700-EB479ECC4166}"/>
              </a:ext>
            </a:extLst>
          </p:cNvPr>
          <p:cNvSpPr>
            <a:spLocks noGrp="1"/>
          </p:cNvSpPr>
          <p:nvPr>
            <p:ph type="body" sz="quarter" idx="12"/>
          </p:nvPr>
        </p:nvSpPr>
        <p:spPr/>
        <p:txBody>
          <a:bodyPr/>
          <a:lstStyle/>
          <a:p>
            <a:endParaRPr lang="en-IN"/>
          </a:p>
        </p:txBody>
      </p:sp>
      <p:sp>
        <p:nvSpPr>
          <p:cNvPr id="4" name="Title 3">
            <a:extLst>
              <a:ext uri="{FF2B5EF4-FFF2-40B4-BE49-F238E27FC236}">
                <a16:creationId xmlns:a16="http://schemas.microsoft.com/office/drawing/2014/main" id="{25B47F8F-CEEA-46A0-AA53-784C95B859E3}"/>
              </a:ext>
            </a:extLst>
          </p:cNvPr>
          <p:cNvSpPr>
            <a:spLocks noGrp="1"/>
          </p:cNvSpPr>
          <p:nvPr>
            <p:ph type="title"/>
          </p:nvPr>
        </p:nvSpPr>
        <p:spPr/>
        <p:txBody>
          <a:bodyPr/>
          <a:lstStyle/>
          <a:p>
            <a:r>
              <a:rPr lang="en-IN" dirty="0"/>
              <a:t>Dataset Description</a:t>
            </a:r>
          </a:p>
        </p:txBody>
      </p:sp>
      <p:sp>
        <p:nvSpPr>
          <p:cNvPr id="5" name="Text Placeholder 4">
            <a:extLst>
              <a:ext uri="{FF2B5EF4-FFF2-40B4-BE49-F238E27FC236}">
                <a16:creationId xmlns:a16="http://schemas.microsoft.com/office/drawing/2014/main" id="{E32D59D0-FE41-435A-8384-7B791D8C9C2E}"/>
              </a:ext>
            </a:extLst>
          </p:cNvPr>
          <p:cNvSpPr>
            <a:spLocks noGrp="1"/>
          </p:cNvSpPr>
          <p:nvPr>
            <p:ph type="body" sz="quarter" idx="13"/>
          </p:nvPr>
        </p:nvSpPr>
        <p:spPr/>
        <p:txBody>
          <a:bodyPr/>
          <a:lstStyle/>
          <a:p>
            <a:endParaRPr lang="en-IN"/>
          </a:p>
        </p:txBody>
      </p:sp>
      <p:sp>
        <p:nvSpPr>
          <p:cNvPr id="6" name="Text Placeholder 5">
            <a:extLst>
              <a:ext uri="{FF2B5EF4-FFF2-40B4-BE49-F238E27FC236}">
                <a16:creationId xmlns:a16="http://schemas.microsoft.com/office/drawing/2014/main" id="{24C41DA8-DF1D-4BC5-9B56-3B853157E0E4}"/>
              </a:ext>
            </a:extLst>
          </p:cNvPr>
          <p:cNvSpPr>
            <a:spLocks noGrp="1"/>
          </p:cNvSpPr>
          <p:nvPr>
            <p:ph type="body" sz="quarter" idx="16"/>
          </p:nvPr>
        </p:nvSpPr>
        <p:spPr/>
        <p:txBody>
          <a:bodyPr/>
          <a:lstStyle/>
          <a:p>
            <a:endParaRPr lang="en-IN"/>
          </a:p>
        </p:txBody>
      </p:sp>
    </p:spTree>
    <p:extLst>
      <p:ext uri="{BB962C8B-B14F-4D97-AF65-F5344CB8AC3E}">
        <p14:creationId xmlns:p14="http://schemas.microsoft.com/office/powerpoint/2010/main" val="344786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20A518-782B-4DD1-BAC5-391897429EDE}"/>
              </a:ext>
            </a:extLst>
          </p:cNvPr>
          <p:cNvSpPr>
            <a:spLocks noGrp="1"/>
          </p:cNvSpPr>
          <p:nvPr>
            <p:ph type="sldNum" sz="quarter" idx="15"/>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D902A62A-0202-4E8D-A443-7551D10F9997}"/>
              </a:ext>
            </a:extLst>
          </p:cNvPr>
          <p:cNvSpPr>
            <a:spLocks noGrp="1"/>
          </p:cNvSpPr>
          <p:nvPr>
            <p:ph type="body" sz="quarter" idx="12"/>
          </p:nvPr>
        </p:nvSpPr>
        <p:spPr>
          <a:xfrm>
            <a:off x="226219" y="567799"/>
            <a:ext cx="8691561" cy="5871849"/>
          </a:xfrm>
        </p:spPr>
        <p:txBody>
          <a:bodyPr/>
          <a:lstStyle/>
          <a:p>
            <a:r>
              <a:rPr lang="en-IN" sz="1400" dirty="0"/>
              <a:t>The dataset has been divided into training and test set with 70:30 ratio.</a:t>
            </a:r>
          </a:p>
          <a:p>
            <a:r>
              <a:rPr lang="en-IN" sz="1400" dirty="0"/>
              <a:t>We found that the data set has majority of the missing fields for the column “TERMINATION_YEAR” so we re organized the data with the employees who have been terminated as TRUE and the employees who have not been terminated as FALSE in the column “TERMINATION_YEAR”</a:t>
            </a:r>
          </a:p>
          <a:p>
            <a:r>
              <a:rPr lang="en-IN" sz="1400" dirty="0"/>
              <a:t>Since the ranges were different, we used normalized data for our analysis.</a:t>
            </a:r>
          </a:p>
          <a:p>
            <a:r>
              <a:rPr lang="en-IN" sz="1400" dirty="0"/>
              <a:t>The methodologies used are:-</a:t>
            </a:r>
          </a:p>
          <a:p>
            <a:pPr marL="0" indent="0">
              <a:buNone/>
            </a:pPr>
            <a:r>
              <a:rPr lang="en-IN" sz="1400" dirty="0"/>
              <a:t>A. Correlations</a:t>
            </a:r>
          </a:p>
          <a:p>
            <a:pPr marL="0" indent="0">
              <a:buNone/>
            </a:pPr>
            <a:r>
              <a:rPr lang="en-IN" sz="1400" dirty="0"/>
              <a:t>B. Artificial Neural Network (ANN)</a:t>
            </a:r>
          </a:p>
          <a:p>
            <a:pPr marL="0" indent="0">
              <a:buNone/>
            </a:pPr>
            <a:r>
              <a:rPr lang="en-IN" sz="1400" dirty="0"/>
              <a:t>C. </a:t>
            </a:r>
            <a:r>
              <a:rPr lang="en-IN" sz="1400" dirty="0" err="1"/>
              <a:t>Kohonen</a:t>
            </a:r>
            <a:endParaRPr lang="en-IN" sz="1400" dirty="0"/>
          </a:p>
          <a:p>
            <a:pPr marL="0" indent="0">
              <a:buNone/>
            </a:pPr>
            <a:r>
              <a:rPr lang="en-IN" sz="1400" dirty="0"/>
              <a:t>D. Naïve Bayes</a:t>
            </a:r>
          </a:p>
          <a:p>
            <a:pPr marL="0" indent="0">
              <a:buNone/>
            </a:pPr>
            <a:r>
              <a:rPr lang="en-IN" sz="1400" dirty="0"/>
              <a:t>E. Random Forest</a:t>
            </a:r>
          </a:p>
          <a:p>
            <a:pPr marL="0" indent="0">
              <a:buNone/>
            </a:pPr>
            <a:r>
              <a:rPr lang="en-IN" sz="1400" dirty="0"/>
              <a:t>F. CART</a:t>
            </a:r>
          </a:p>
          <a:p>
            <a:pPr marL="0" indent="0">
              <a:buNone/>
            </a:pPr>
            <a:r>
              <a:rPr lang="en-IN" sz="1400" dirty="0"/>
              <a:t>G. Decision Tree</a:t>
            </a:r>
          </a:p>
          <a:p>
            <a:pPr marL="0" indent="0">
              <a:buNone/>
            </a:pPr>
            <a:r>
              <a:rPr lang="en-IN" sz="1400" dirty="0"/>
              <a:t>H. K-Means</a:t>
            </a:r>
          </a:p>
          <a:p>
            <a:pPr marL="0" indent="0">
              <a:buNone/>
            </a:pPr>
            <a:r>
              <a:rPr lang="en-IN" sz="1400" dirty="0"/>
              <a:t>I. Support Vector Machine (SVM)</a:t>
            </a:r>
          </a:p>
          <a:p>
            <a:pPr marL="0" indent="0">
              <a:buNone/>
            </a:pPr>
            <a:r>
              <a:rPr lang="en-IN" sz="1400" dirty="0"/>
              <a:t>J. H-</a:t>
            </a:r>
            <a:r>
              <a:rPr lang="en-IN" sz="1400" dirty="0" err="1"/>
              <a:t>Clust</a:t>
            </a:r>
            <a:endParaRPr lang="en-IN" sz="1400" dirty="0"/>
          </a:p>
          <a:p>
            <a:pPr marL="0" indent="0">
              <a:buNone/>
            </a:pPr>
            <a:r>
              <a:rPr lang="en-IN" sz="1400" dirty="0"/>
              <a:t>K. </a:t>
            </a:r>
            <a:r>
              <a:rPr lang="en-US" sz="1400" dirty="0">
                <a:latin typeface="Arial" panose="020B0604020202020204" pitchFamily="34" charset="0"/>
                <a:cs typeface="Arial" panose="020B0604020202020204" pitchFamily="34" charset="0"/>
              </a:rPr>
              <a:t>K-nearest neighbor (KNN)</a:t>
            </a:r>
          </a:p>
        </p:txBody>
      </p:sp>
      <p:sp>
        <p:nvSpPr>
          <p:cNvPr id="4" name="Title 3">
            <a:extLst>
              <a:ext uri="{FF2B5EF4-FFF2-40B4-BE49-F238E27FC236}">
                <a16:creationId xmlns:a16="http://schemas.microsoft.com/office/drawing/2014/main" id="{4E62E140-FF9D-4029-9D27-91F25CBB18B4}"/>
              </a:ext>
            </a:extLst>
          </p:cNvPr>
          <p:cNvSpPr>
            <a:spLocks noGrp="1"/>
          </p:cNvSpPr>
          <p:nvPr>
            <p:ph type="title"/>
          </p:nvPr>
        </p:nvSpPr>
        <p:spPr>
          <a:xfrm>
            <a:off x="226219" y="31936"/>
            <a:ext cx="8161978" cy="535863"/>
          </a:xfrm>
        </p:spPr>
        <p:txBody>
          <a:bodyPr/>
          <a:lstStyle/>
          <a:p>
            <a:r>
              <a:rPr lang="en-IN" dirty="0"/>
              <a:t>Dataset selection, cleaning and observation</a:t>
            </a:r>
          </a:p>
        </p:txBody>
      </p:sp>
    </p:spTree>
    <p:extLst>
      <p:ext uri="{BB962C8B-B14F-4D97-AF65-F5344CB8AC3E}">
        <p14:creationId xmlns:p14="http://schemas.microsoft.com/office/powerpoint/2010/main" val="231807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D3EB0-F4DB-4899-9D1B-E271853B0BF7}"/>
              </a:ext>
            </a:extLst>
          </p:cNvPr>
          <p:cNvSpPr>
            <a:spLocks noGrp="1"/>
          </p:cNvSpPr>
          <p:nvPr>
            <p:ph type="sldNum" sz="quarter" idx="15"/>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C26EE19E-6E2A-4157-BDA7-765C7954CC07}"/>
              </a:ext>
            </a:extLst>
          </p:cNvPr>
          <p:cNvSpPr>
            <a:spLocks noGrp="1"/>
          </p:cNvSpPr>
          <p:nvPr>
            <p:ph type="title"/>
          </p:nvPr>
        </p:nvSpPr>
        <p:spPr/>
        <p:txBody>
          <a:bodyPr/>
          <a:lstStyle/>
          <a:p>
            <a:r>
              <a:rPr lang="en-IN" dirty="0"/>
              <a:t>Correlations</a:t>
            </a:r>
          </a:p>
        </p:txBody>
      </p:sp>
      <p:pic>
        <p:nvPicPr>
          <p:cNvPr id="10" name="Picture 9">
            <a:extLst>
              <a:ext uri="{FF2B5EF4-FFF2-40B4-BE49-F238E27FC236}">
                <a16:creationId xmlns:a16="http://schemas.microsoft.com/office/drawing/2014/main" id="{78DBF528-AE7A-4C59-83B9-22F78A75CE42}"/>
              </a:ext>
            </a:extLst>
          </p:cNvPr>
          <p:cNvPicPr>
            <a:picLocks noChangeAspect="1"/>
          </p:cNvPicPr>
          <p:nvPr/>
        </p:nvPicPr>
        <p:blipFill>
          <a:blip r:embed="rId2"/>
          <a:stretch>
            <a:fillRect/>
          </a:stretch>
        </p:blipFill>
        <p:spPr>
          <a:xfrm>
            <a:off x="1425591" y="954216"/>
            <a:ext cx="6104762" cy="5247619"/>
          </a:xfrm>
          <a:prstGeom prst="rect">
            <a:avLst/>
          </a:prstGeom>
        </p:spPr>
      </p:pic>
    </p:spTree>
    <p:extLst>
      <p:ext uri="{BB962C8B-B14F-4D97-AF65-F5344CB8AC3E}">
        <p14:creationId xmlns:p14="http://schemas.microsoft.com/office/powerpoint/2010/main" val="394933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FC3968-3A3B-4E92-9B50-9793AADEFB86}"/>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C2A28FD7-11BD-4E06-A306-037AD8BDFF02}"/>
              </a:ext>
            </a:extLst>
          </p:cNvPr>
          <p:cNvSpPr>
            <a:spLocks noGrp="1"/>
          </p:cNvSpPr>
          <p:nvPr>
            <p:ph type="title"/>
          </p:nvPr>
        </p:nvSpPr>
        <p:spPr/>
        <p:txBody>
          <a:bodyPr/>
          <a:lstStyle/>
          <a:p>
            <a:r>
              <a:rPr lang="en-IN" dirty="0"/>
              <a:t>Artificial Neural Network (ANN)</a:t>
            </a:r>
          </a:p>
        </p:txBody>
      </p:sp>
      <p:sp>
        <p:nvSpPr>
          <p:cNvPr id="7" name="AutoShape 2">
            <a:extLst>
              <a:ext uri="{FF2B5EF4-FFF2-40B4-BE49-F238E27FC236}">
                <a16:creationId xmlns:a16="http://schemas.microsoft.com/office/drawing/2014/main" id="{10174AF6-B0EF-44CD-A112-ADB4EC8B22EC}"/>
              </a:ext>
            </a:extLst>
          </p:cNvPr>
          <p:cNvSpPr>
            <a:spLocks noChangeAspect="1" noChangeArrowheads="1"/>
          </p:cNvSpPr>
          <p:nvPr/>
        </p:nvSpPr>
        <p:spPr bwMode="auto">
          <a:xfrm>
            <a:off x="4419600" y="803246"/>
            <a:ext cx="2778154" cy="2778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a:extLst>
              <a:ext uri="{FF2B5EF4-FFF2-40B4-BE49-F238E27FC236}">
                <a16:creationId xmlns:a16="http://schemas.microsoft.com/office/drawing/2014/main" id="{590A7DC8-EE03-494C-B749-5F78E0A52E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descr="A close up of a map&#10;&#10;Description automatically generated">
            <a:extLst>
              <a:ext uri="{FF2B5EF4-FFF2-40B4-BE49-F238E27FC236}">
                <a16:creationId xmlns:a16="http://schemas.microsoft.com/office/drawing/2014/main" id="{1A819BE6-B649-4130-8167-58A971D2B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269"/>
            <a:ext cx="9144000" cy="4843462"/>
          </a:xfrm>
          <a:prstGeom prst="rect">
            <a:avLst/>
          </a:prstGeom>
        </p:spPr>
      </p:pic>
    </p:spTree>
    <p:extLst>
      <p:ext uri="{BB962C8B-B14F-4D97-AF65-F5344CB8AC3E}">
        <p14:creationId xmlns:p14="http://schemas.microsoft.com/office/powerpoint/2010/main" val="135926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12D3F6-8182-4B50-A139-891BFFC083F6}"/>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4" name="Title 3">
            <a:extLst>
              <a:ext uri="{FF2B5EF4-FFF2-40B4-BE49-F238E27FC236}">
                <a16:creationId xmlns:a16="http://schemas.microsoft.com/office/drawing/2014/main" id="{D4B69E5A-4626-4A8F-9E77-B1967D52C6FF}"/>
              </a:ext>
            </a:extLst>
          </p:cNvPr>
          <p:cNvSpPr>
            <a:spLocks noGrp="1"/>
          </p:cNvSpPr>
          <p:nvPr>
            <p:ph type="title"/>
          </p:nvPr>
        </p:nvSpPr>
        <p:spPr/>
        <p:txBody>
          <a:bodyPr/>
          <a:lstStyle/>
          <a:p>
            <a:r>
              <a:rPr lang="en-IN" dirty="0" err="1"/>
              <a:t>Kohonen</a:t>
            </a:r>
            <a:endParaRPr lang="en-IN" dirty="0"/>
          </a:p>
        </p:txBody>
      </p:sp>
      <p:pic>
        <p:nvPicPr>
          <p:cNvPr id="7" name="Picture 6">
            <a:extLst>
              <a:ext uri="{FF2B5EF4-FFF2-40B4-BE49-F238E27FC236}">
                <a16:creationId xmlns:a16="http://schemas.microsoft.com/office/drawing/2014/main" id="{93F5D408-9C04-4CB7-BDBD-148DB3F899AE}"/>
              </a:ext>
            </a:extLst>
          </p:cNvPr>
          <p:cNvPicPr>
            <a:picLocks noChangeAspect="1"/>
          </p:cNvPicPr>
          <p:nvPr/>
        </p:nvPicPr>
        <p:blipFill>
          <a:blip r:embed="rId2"/>
          <a:stretch>
            <a:fillRect/>
          </a:stretch>
        </p:blipFill>
        <p:spPr>
          <a:xfrm>
            <a:off x="227013" y="1106464"/>
            <a:ext cx="5334744" cy="752580"/>
          </a:xfrm>
          <a:prstGeom prst="rect">
            <a:avLst/>
          </a:prstGeom>
        </p:spPr>
      </p:pic>
      <p:pic>
        <p:nvPicPr>
          <p:cNvPr id="9" name="Picture 8" descr="A picture containing nature, boat, rain, flock&#10;&#10;Description automatically generated">
            <a:extLst>
              <a:ext uri="{FF2B5EF4-FFF2-40B4-BE49-F238E27FC236}">
                <a16:creationId xmlns:a16="http://schemas.microsoft.com/office/drawing/2014/main" id="{07A27010-0B99-40D0-AA49-1CFC82B81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5" y="1927402"/>
            <a:ext cx="8649050" cy="4334389"/>
          </a:xfrm>
          <a:prstGeom prst="rect">
            <a:avLst/>
          </a:prstGeom>
        </p:spPr>
      </p:pic>
    </p:spTree>
    <p:extLst>
      <p:ext uri="{BB962C8B-B14F-4D97-AF65-F5344CB8AC3E}">
        <p14:creationId xmlns:p14="http://schemas.microsoft.com/office/powerpoint/2010/main" val="1411973977"/>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38420</TotalTime>
  <Words>248</Words>
  <Application>Microsoft Office PowerPoint</Application>
  <PresentationFormat>On-screen Show (4:3)</PresentationFormat>
  <Paragraphs>73</Paragraphs>
  <Slides>19</Slides>
  <Notes>1</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19</vt:i4>
      </vt:variant>
    </vt:vector>
  </HeadingPairs>
  <TitlesOfParts>
    <vt:vector size="34" baseType="lpstr">
      <vt:lpstr>Arial</vt: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1_Content - No Photos</vt:lpstr>
      <vt:lpstr>PowerPoint Presentation</vt:lpstr>
      <vt:lpstr>Introduction</vt:lpstr>
      <vt:lpstr>Agenda</vt:lpstr>
      <vt:lpstr>Brief Summary &amp; Goals</vt:lpstr>
      <vt:lpstr>Dataset Description</vt:lpstr>
      <vt:lpstr>Dataset selection, cleaning and observation</vt:lpstr>
      <vt:lpstr>Correlations</vt:lpstr>
      <vt:lpstr>Artificial Neural Network (ANN)</vt:lpstr>
      <vt:lpstr>Kohonen</vt:lpstr>
      <vt:lpstr>Naïve Bayes </vt:lpstr>
      <vt:lpstr>Random Forest </vt:lpstr>
      <vt:lpstr>CART </vt:lpstr>
      <vt:lpstr>Decision Tree </vt:lpstr>
      <vt:lpstr>K-Means </vt:lpstr>
      <vt:lpstr>Support Vector Machine (SVM) </vt:lpstr>
      <vt:lpstr>H-Clust </vt:lpstr>
      <vt:lpstr>K-nearest neighbor (KNN)</vt:lpstr>
      <vt:lpstr>Conclusions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SJena8@its.jnj.com;sjena@stevens.edu</dc:creator>
  <cp:lastModifiedBy>Sanam Sritam Jena</cp:lastModifiedBy>
  <cp:revision>982</cp:revision>
  <cp:lastPrinted>2016-08-09T14:57:31Z</cp:lastPrinted>
  <dcterms:created xsi:type="dcterms:W3CDTF">2013-11-01T14:42:31Z</dcterms:created>
  <dcterms:modified xsi:type="dcterms:W3CDTF">2020-05-07T07:30:39Z</dcterms:modified>
</cp:coreProperties>
</file>